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370" r:id="rId2"/>
    <p:sldId id="372" r:id="rId3"/>
    <p:sldId id="388" r:id="rId4"/>
    <p:sldId id="412" r:id="rId5"/>
    <p:sldId id="403" r:id="rId6"/>
    <p:sldId id="410" r:id="rId7"/>
    <p:sldId id="399" r:id="rId8"/>
    <p:sldId id="400" r:id="rId9"/>
    <p:sldId id="401" r:id="rId10"/>
    <p:sldId id="406" r:id="rId11"/>
    <p:sldId id="405" r:id="rId12"/>
    <p:sldId id="413" r:id="rId13"/>
    <p:sldId id="414" r:id="rId14"/>
    <p:sldId id="408" r:id="rId15"/>
    <p:sldId id="409" r:id="rId16"/>
    <p:sldId id="419" r:id="rId17"/>
    <p:sldId id="416" r:id="rId18"/>
    <p:sldId id="415" r:id="rId19"/>
    <p:sldId id="417" r:id="rId20"/>
    <p:sldId id="41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420" r:id="rId29"/>
    <p:sldId id="422" r:id="rId30"/>
    <p:sldId id="423" r:id="rId31"/>
    <p:sldId id="424" r:id="rId32"/>
    <p:sldId id="42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999" autoAdjust="0"/>
  </p:normalViewPr>
  <p:slideViewPr>
    <p:cSldViewPr snapToGrid="0">
      <p:cViewPr varScale="1">
        <p:scale>
          <a:sx n="80" d="100"/>
          <a:sy n="80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TCO</a:t>
            </a:r>
            <a:r>
              <a:rPr lang="ko-KR" altLang="en-US" dirty="0"/>
              <a:t>가 없어진데 주목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0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8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netflix.github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tflix-techblog/open-source-at-netflix-c2c4e036e14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github.io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kakao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deview/111open-share-enjoy-8084007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lp/devecosystem-2019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hanny/the-four-myths-of-open-source?from_action=sav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pensource.org/licenses/alphabetic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youtu.be/4ZHloJVhc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blackducksoftware/2016-future-of-open-source-survey-resul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2. Open Source SW: Why</a:t>
            </a:r>
            <a:r>
              <a:rPr lang="ko-KR" altLang="en-US" sz="4400" dirty="0"/>
              <a:t> </a:t>
            </a:r>
            <a:r>
              <a:rPr lang="en-US" altLang="ko-KR" sz="4400" dirty="0"/>
              <a:t>and</a:t>
            </a:r>
            <a:r>
              <a:rPr lang="ko-KR" altLang="en-US" sz="4400" dirty="0"/>
              <a:t> </a:t>
            </a:r>
            <a:r>
              <a:rPr lang="en-US" altLang="ko-KR" sz="4400" dirty="0"/>
              <a:t>What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0F39C-DC22-4E5D-8177-BBDCF42A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91613F-5895-45E4-9C7D-30B20B4C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9" y="1151496"/>
            <a:ext cx="4781157" cy="155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7F931D-CAD3-4CB1-98AD-8AC6327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 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23FD0-BEC7-469A-B829-6A3A946F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17" y="4806588"/>
            <a:ext cx="3833770" cy="1301225"/>
          </a:xfrm>
        </p:spPr>
        <p:txBody>
          <a:bodyPr/>
          <a:lstStyle/>
          <a:p>
            <a:r>
              <a:rPr lang="ko-KR" altLang="en-US" sz="1600" dirty="0"/>
              <a:t>서비스의 </a:t>
            </a:r>
            <a:r>
              <a:rPr lang="en-US" altLang="ko-KR" sz="1600" dirty="0"/>
              <a:t>Reliability </a:t>
            </a:r>
            <a:r>
              <a:rPr lang="ko-KR" altLang="en-US" sz="1600" dirty="0"/>
              <a:t>를 검사하기 위해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무차별적</a:t>
            </a:r>
            <a:r>
              <a:rPr lang="en-US" altLang="ko-KR" sz="1600" dirty="0"/>
              <a:t>,</a:t>
            </a:r>
            <a:r>
              <a:rPr lang="ko-KR" altLang="en-US" sz="1600" dirty="0"/>
              <a:t> 인위적으로 서비스 컴포넌트들</a:t>
            </a:r>
            <a:r>
              <a:rPr lang="en-US" altLang="ko-KR" sz="1600" dirty="0"/>
              <a:t>(VM, container)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다운시킴</a:t>
            </a:r>
            <a:endParaRPr lang="en-US" altLang="ko-KR" sz="16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: Chaos Engineering)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114E6-5ADD-4843-A31D-A035159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B9375E-E4AE-4C0B-BF76-6ED4D063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87" y="2513158"/>
            <a:ext cx="4981575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2A4A3B-5654-4A75-BECE-65C6E3E90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387" y="3958863"/>
            <a:ext cx="4181475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18B96-EDA7-4EA3-B2B5-1291A500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387" y="5055204"/>
            <a:ext cx="5000625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DBD6C-06C6-4194-8BAA-9D2CA5A97D43}"/>
              </a:ext>
            </a:extLst>
          </p:cNvPr>
          <p:cNvSpPr/>
          <p:nvPr/>
        </p:nvSpPr>
        <p:spPr>
          <a:xfrm>
            <a:off x="6164125" y="3399185"/>
            <a:ext cx="644180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E522910-3A95-4D28-91B7-5D86D88E6EE4}"/>
              </a:ext>
            </a:extLst>
          </p:cNvPr>
          <p:cNvSpPr txBox="1">
            <a:spLocks/>
          </p:cNvSpPr>
          <p:nvPr/>
        </p:nvSpPr>
        <p:spPr>
          <a:xfrm>
            <a:off x="5342489" y="1106492"/>
            <a:ext cx="3637722" cy="125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169</a:t>
            </a:r>
            <a:r>
              <a:rPr lang="ko-KR" altLang="en-US" sz="1600" dirty="0"/>
              <a:t>개 </a:t>
            </a:r>
            <a:r>
              <a:rPr lang="en-US" altLang="ko-KR" sz="1600" dirty="0"/>
              <a:t>Repository on GitHub</a:t>
            </a:r>
          </a:p>
          <a:p>
            <a:r>
              <a:rPr lang="en-US" altLang="ko-KR" sz="1600" dirty="0">
                <a:hlinkClick r:id="rId6"/>
              </a:rPr>
              <a:t>https://github.com/Netflix</a:t>
            </a:r>
            <a:endParaRPr lang="en-US" altLang="ko-KR" sz="1600" dirty="0">
              <a:hlinkClick r:id="rId7"/>
            </a:endParaRPr>
          </a:p>
          <a:p>
            <a:r>
              <a:rPr lang="en-US" altLang="ko-KR" sz="1600" dirty="0">
                <a:hlinkClick r:id="rId7"/>
              </a:rPr>
              <a:t>https://netflix.github.io/</a:t>
            </a:r>
            <a:endParaRPr lang="ko-KR" alt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FFD825F-CCE8-47C4-8C04-54A585F4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14" y="2983909"/>
            <a:ext cx="1650274" cy="16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50210D-D728-408C-97A3-4C15FD50611D}"/>
              </a:ext>
            </a:extLst>
          </p:cNvPr>
          <p:cNvSpPr/>
          <p:nvPr/>
        </p:nvSpPr>
        <p:spPr>
          <a:xfrm>
            <a:off x="597733" y="2297677"/>
            <a:ext cx="1171431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6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5899-FD1F-4734-95BB-408F4D7B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</a:t>
            </a:r>
            <a:r>
              <a:rPr lang="ko-KR" altLang="en-US" dirty="0"/>
              <a:t>가 </a:t>
            </a:r>
            <a:r>
              <a:rPr lang="en-US" altLang="ko-KR" dirty="0"/>
              <a:t>OSS</a:t>
            </a:r>
            <a:r>
              <a:rPr lang="ko-KR" altLang="en-US" dirty="0"/>
              <a:t>를 활용하는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D4BC-D3CC-4855-869F-BDC7D7CB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Paying back</a:t>
            </a:r>
          </a:p>
          <a:p>
            <a:pPr lvl="1"/>
            <a:r>
              <a:rPr lang="ko-KR" altLang="en-US" sz="1800" dirty="0"/>
              <a:t>우리도 얻은 게 많으니 은혜를 </a:t>
            </a:r>
            <a:r>
              <a:rPr lang="ko-KR" altLang="en-US" sz="1800" dirty="0" err="1"/>
              <a:t>갚아야지요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External community contributions</a:t>
            </a:r>
          </a:p>
          <a:p>
            <a:pPr lvl="1"/>
            <a:r>
              <a:rPr lang="ko-KR" altLang="en-US" sz="1800" dirty="0"/>
              <a:t>외부 개발자의 참여를 유도할 수 있습니다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Improved code and documentation quality</a:t>
            </a:r>
          </a:p>
          <a:p>
            <a:pPr lvl="1"/>
            <a:r>
              <a:rPr lang="en-US" altLang="ko-KR" sz="1800" dirty="0"/>
              <a:t>“Social coding” 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압력으로 엔지니어들이 체계적이고 깔끔하게 코드와 문서를 작성합니다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Durability</a:t>
            </a:r>
          </a:p>
          <a:p>
            <a:pPr lvl="1"/>
            <a:r>
              <a:rPr lang="ko-KR" altLang="en-US" sz="1800" dirty="0"/>
              <a:t>다수 개발자의 참여로 시간이 지남에 따라 코드가 더 </a:t>
            </a:r>
            <a:r>
              <a:rPr lang="ko-KR" altLang="en-US" sz="1800" dirty="0" err="1"/>
              <a:t>견고해집니다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Develop the AWS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eco-system</a:t>
            </a:r>
          </a:p>
          <a:p>
            <a:pPr lvl="1"/>
            <a:r>
              <a:rPr lang="ko-KR" altLang="en-US" sz="1800" dirty="0"/>
              <a:t>처음 </a:t>
            </a:r>
            <a:r>
              <a:rPr lang="en-US" altLang="ko-KR" sz="1800" dirty="0"/>
              <a:t>AWS </a:t>
            </a:r>
            <a:r>
              <a:rPr lang="ko-KR" altLang="en-US" sz="1800" dirty="0"/>
              <a:t>클라우드에 모든 서비스를 이전하기 까지 시행착오가 많았습니다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이런 경험과 해결방안들을 공유하여 </a:t>
            </a:r>
            <a:r>
              <a:rPr lang="en-US" altLang="ko-KR" sz="1800" dirty="0"/>
              <a:t>AWS </a:t>
            </a:r>
            <a:r>
              <a:rPr lang="ko-KR" altLang="en-US" sz="1800" dirty="0"/>
              <a:t>사용자 규모와 커뮤니티를 늘리면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결국 다시 혜택이 되돌아올 것입니다</a:t>
            </a:r>
            <a:r>
              <a:rPr lang="en-US" altLang="ko-KR" sz="18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BAE08-AF17-43AB-90A9-2CC43CA4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6A85-A027-4154-AD12-98C120FE75B3}"/>
              </a:ext>
            </a:extLst>
          </p:cNvPr>
          <p:cNvSpPr/>
          <p:nvPr/>
        </p:nvSpPr>
        <p:spPr>
          <a:xfrm>
            <a:off x="5514187" y="6234400"/>
            <a:ext cx="3440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https://medium.com/netflix-techblog/open-source-at-netflix-c2c4e036e144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628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F5D12-00E7-48EE-AE5E-D637A8C9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" y="1422879"/>
            <a:ext cx="4813240" cy="2990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08BDBD-4044-413B-BA8B-F9B493F7EED9}"/>
              </a:ext>
            </a:extLst>
          </p:cNvPr>
          <p:cNvSpPr/>
          <p:nvPr/>
        </p:nvSpPr>
        <p:spPr>
          <a:xfrm>
            <a:off x="73829" y="1076058"/>
            <a:ext cx="1907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https://naver.github.io/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3455CA-6A79-41B9-A28E-FD9CAC47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07" y="1383835"/>
            <a:ext cx="4020174" cy="3349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EF7D06-E7BB-4ABB-8BDB-B5C3090E5E76}"/>
              </a:ext>
            </a:extLst>
          </p:cNvPr>
          <p:cNvSpPr/>
          <p:nvPr/>
        </p:nvSpPr>
        <p:spPr>
          <a:xfrm>
            <a:off x="4965607" y="1076058"/>
            <a:ext cx="206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5"/>
              </a:rPr>
              <a:t>https://github.com/kakao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1DB4A-E54C-4735-B809-9379E35B5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9" y="4072600"/>
            <a:ext cx="615315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E43862-81A2-4F6F-B755-73843B65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927" b="83123"/>
          <a:stretch/>
        </p:blipFill>
        <p:spPr>
          <a:xfrm>
            <a:off x="2789370" y="5124958"/>
            <a:ext cx="6280801" cy="1313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0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32E89EA-80F2-4548-8086-3BE70C2E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45" y="4201125"/>
            <a:ext cx="458152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0F273B-0FE7-4CBF-8A9F-7DC18D5D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" y="1005663"/>
            <a:ext cx="6232449" cy="309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9B8AD7-78DC-440C-84F0-3095DF97486D}"/>
              </a:ext>
            </a:extLst>
          </p:cNvPr>
          <p:cNvSpPr/>
          <p:nvPr/>
        </p:nvSpPr>
        <p:spPr>
          <a:xfrm>
            <a:off x="0" y="61720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 박은정 </a:t>
            </a:r>
            <a:r>
              <a:rPr lang="en-US" altLang="ko-KR" sz="1200" dirty="0"/>
              <a:t>Open Source Manager,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, DEVIEW 2017 </a:t>
            </a:r>
            <a:endParaRPr lang="en-US" altLang="ko-KR" sz="1200" dirty="0">
              <a:hlinkClick r:id="rId4"/>
            </a:endParaRPr>
          </a:p>
          <a:p>
            <a:r>
              <a:rPr lang="en-US" altLang="ko-KR" sz="1200" dirty="0">
                <a:hlinkClick r:id="rId4"/>
              </a:rPr>
              <a:t>https://www.slideshare.net/deview/111open-share-enjoy-80840071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677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6F5A3-2927-453E-A86B-16DA892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44655-A29B-459F-8C3A-2619F39DB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기업</a:t>
            </a:r>
            <a:endParaRPr lang="en-US" altLang="ko-KR" sz="2000" dirty="0"/>
          </a:p>
          <a:p>
            <a:pPr lvl="1"/>
            <a:r>
              <a:rPr lang="en-US" altLang="ko-KR" sz="1800" dirty="0"/>
              <a:t>Freedom from vendor lock-in</a:t>
            </a:r>
          </a:p>
          <a:p>
            <a:pPr lvl="2"/>
            <a:r>
              <a:rPr lang="ko-KR" altLang="en-US" sz="1600" dirty="0"/>
              <a:t>특정 기업의 서비스나 솔루션에 자사 서비스가 의존성을 갖지 않음</a:t>
            </a:r>
            <a:endParaRPr lang="en-US" altLang="ko-KR" sz="1600" dirty="0"/>
          </a:p>
          <a:p>
            <a:pPr lvl="3"/>
            <a:r>
              <a:rPr lang="en-US" altLang="ko-KR" sz="1400" dirty="0"/>
              <a:t>E.g. Android</a:t>
            </a:r>
            <a:r>
              <a:rPr lang="ko-KR" altLang="en-US" sz="1400" dirty="0"/>
              <a:t>가 갑자기 </a:t>
            </a:r>
            <a:r>
              <a:rPr lang="ko-KR" altLang="en-US" sz="1400" dirty="0" err="1"/>
              <a:t>유료화되면</a:t>
            </a:r>
            <a:r>
              <a:rPr lang="en-US" altLang="ko-KR" sz="1400" dirty="0"/>
              <a:t>? </a:t>
            </a:r>
            <a:r>
              <a:rPr lang="ko-KR" altLang="en-US" sz="1400" dirty="0"/>
              <a:t>버전업에 돈을 요구하면</a:t>
            </a:r>
            <a:r>
              <a:rPr lang="en-US" altLang="ko-KR" sz="1400" dirty="0"/>
              <a:t>? </a:t>
            </a:r>
            <a:r>
              <a:rPr lang="ko-KR" altLang="en-US" sz="1400" dirty="0"/>
              <a:t>핸드폰 제조사들은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800" dirty="0"/>
              <a:t>Quality of Solutions</a:t>
            </a:r>
          </a:p>
          <a:p>
            <a:pPr lvl="2"/>
            <a:r>
              <a:rPr lang="ko-KR" altLang="en-US" sz="1600" dirty="0"/>
              <a:t>전세계 개발자들이 함께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유지하는 고품질의 </a:t>
            </a:r>
            <a:r>
              <a:rPr lang="en-US" altLang="ko-KR" sz="1600" dirty="0"/>
              <a:t>SW</a:t>
            </a:r>
            <a:r>
              <a:rPr lang="ko-KR" altLang="en-US" sz="1600" dirty="0"/>
              <a:t>를 즉각 도입할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OSS</a:t>
            </a:r>
            <a:r>
              <a:rPr lang="ko-KR" altLang="en-US" sz="1600" dirty="0"/>
              <a:t> 커뮤니티에서 활동하는 검증된 인력을 고용할 수 있음</a:t>
            </a:r>
            <a:endParaRPr lang="en-US" altLang="ko-KR" sz="1600" dirty="0"/>
          </a:p>
          <a:p>
            <a:pPr lvl="1"/>
            <a:r>
              <a:rPr lang="en-US" altLang="ko-KR" sz="1800" dirty="0"/>
              <a:t>Ability</a:t>
            </a:r>
            <a:r>
              <a:rPr lang="ko-KR" altLang="en-US" sz="1800" dirty="0"/>
              <a:t> </a:t>
            </a:r>
            <a:r>
              <a:rPr lang="en-US" altLang="ko-KR" sz="1800" dirty="0"/>
              <a:t>to</a:t>
            </a:r>
            <a:r>
              <a:rPr lang="ko-KR" altLang="en-US" sz="1800" dirty="0"/>
              <a:t> </a:t>
            </a:r>
            <a:r>
              <a:rPr lang="en-US" altLang="ko-KR" sz="1800" dirty="0"/>
              <a:t>customize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fix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ko-KR" altLang="en-US" sz="1600" dirty="0"/>
              <a:t>그럼에도 불구하고 내 필요에 따라 개작하거나 수정할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핵심 역량은 </a:t>
            </a:r>
            <a:r>
              <a:rPr lang="en-US" altLang="ko-KR" sz="1600" dirty="0"/>
              <a:t>“</a:t>
            </a:r>
            <a:r>
              <a:rPr lang="ko-KR" altLang="en-US" sz="1600" dirty="0"/>
              <a:t>우리 서비스</a:t>
            </a:r>
            <a:r>
              <a:rPr lang="en-US" altLang="ko-KR" sz="1600" dirty="0"/>
              <a:t>” </a:t>
            </a:r>
            <a:r>
              <a:rPr lang="ko-KR" altLang="en-US" sz="1600" dirty="0"/>
              <a:t>를 만드는데 집중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800" dirty="0"/>
              <a:t>Low TCO</a:t>
            </a:r>
          </a:p>
          <a:p>
            <a:pPr lvl="2"/>
            <a:r>
              <a:rPr lang="ko-KR" altLang="en-US" sz="1600" dirty="0"/>
              <a:t>초기 개발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유지 관리 비용이 적음 </a:t>
            </a:r>
            <a:r>
              <a:rPr lang="en-US" altLang="ko-KR" sz="1600" dirty="0"/>
              <a:t>(Really? Not yet proved, I think)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이미 성공적인 </a:t>
            </a:r>
            <a:r>
              <a:rPr lang="en-US" altLang="ko-KR" sz="2000" dirty="0">
                <a:solidFill>
                  <a:srgbClr val="FF0000"/>
                </a:solidFill>
              </a:rPr>
              <a:t>“Business &amp;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SW development model” </a:t>
            </a:r>
            <a:r>
              <a:rPr lang="ko-KR" altLang="en-US" sz="2000" dirty="0">
                <a:solidFill>
                  <a:srgbClr val="FF0000"/>
                </a:solidFill>
              </a:rPr>
              <a:t>로 검증됨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19FDB-D710-4753-A154-742B1F89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5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784B-7A4D-4A18-98AF-4025639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0AEFD-F8BA-41AC-88E8-94B0C37E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개발자 개인</a:t>
            </a:r>
            <a:endParaRPr lang="en-US" altLang="ko-KR" sz="2000" dirty="0"/>
          </a:p>
          <a:p>
            <a:pPr lvl="1"/>
            <a:r>
              <a:rPr lang="ko-KR" altLang="en-US" sz="1800" dirty="0"/>
              <a:t>배움</a:t>
            </a:r>
            <a:endParaRPr lang="en-US" altLang="ko-KR" sz="1800" dirty="0"/>
          </a:p>
          <a:p>
            <a:pPr lvl="2"/>
            <a:r>
              <a:rPr lang="ko-KR" altLang="en-US" sz="1600" dirty="0"/>
              <a:t>실제 기업에서 사용되는 수준의 코드를 얼마든지 보고 배울 수 있음</a:t>
            </a:r>
            <a:endParaRPr lang="en-US" altLang="ko-KR" sz="1600" dirty="0"/>
          </a:p>
          <a:p>
            <a:pPr lvl="2"/>
            <a:r>
              <a:rPr lang="ko-KR" altLang="en-US" sz="1600" dirty="0"/>
              <a:t>어떤 개발자도</a:t>
            </a:r>
            <a:r>
              <a:rPr lang="en-US" altLang="ko-KR" sz="1600" dirty="0"/>
              <a:t> </a:t>
            </a:r>
            <a:r>
              <a:rPr lang="ko-KR" altLang="en-US" sz="1600" dirty="0"/>
              <a:t>누구에게나 배울 점이 있음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800" dirty="0"/>
              <a:t>협력</a:t>
            </a:r>
            <a:endParaRPr lang="en-US" altLang="ko-KR" sz="1800" dirty="0"/>
          </a:p>
          <a:p>
            <a:pPr lvl="2"/>
            <a:r>
              <a:rPr lang="ko-KR" altLang="en-US" sz="1600" dirty="0"/>
              <a:t>어떤 </a:t>
            </a:r>
            <a:r>
              <a:rPr lang="ko-KR" altLang="en-US" sz="1600" dirty="0" err="1"/>
              <a:t>개발자와도</a:t>
            </a:r>
            <a:r>
              <a:rPr lang="ko-KR" altLang="en-US" sz="1600" dirty="0"/>
              <a:t> 협력할 수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홍보</a:t>
            </a:r>
            <a:endParaRPr lang="en-US" altLang="ko-KR" sz="1800" dirty="0"/>
          </a:p>
          <a:p>
            <a:pPr lvl="2"/>
            <a:r>
              <a:rPr lang="ko-KR" altLang="en-US" sz="1600" dirty="0"/>
              <a:t>나의 역량을 인증해주는 </a:t>
            </a:r>
            <a:r>
              <a:rPr lang="en-US" altLang="ko-KR" sz="1600" dirty="0"/>
              <a:t>society</a:t>
            </a:r>
            <a:r>
              <a:rPr lang="ko-KR" altLang="en-US" sz="1600" dirty="0"/>
              <a:t>를 가질 수 있고</a:t>
            </a:r>
            <a:r>
              <a:rPr lang="en-US" altLang="ko-KR" sz="1600" dirty="0"/>
              <a:t>,</a:t>
            </a:r>
          </a:p>
          <a:p>
            <a:pPr lvl="2"/>
            <a:r>
              <a:rPr lang="ko-KR" altLang="en-US" sz="1600" dirty="0"/>
              <a:t>또한 다양한 홍보의 기회를 가질 수 있음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무엇보다</a:t>
            </a:r>
            <a:r>
              <a:rPr lang="en-US" altLang="ko-KR" sz="2000" dirty="0">
                <a:solidFill>
                  <a:srgbClr val="FF0000"/>
                </a:solidFill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</a:rPr>
              <a:t>함께 하면 더 재밌다</a:t>
            </a:r>
            <a:r>
              <a:rPr lang="en-US" altLang="ko-KR" sz="2000" dirty="0">
                <a:solidFill>
                  <a:srgbClr val="FF0000"/>
                </a:solidFill>
              </a:rPr>
              <a:t>!!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(Online Multi-player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Game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2F8DB-EA6A-408F-9018-BF555FF1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FCBE1-00E4-487A-917A-4A6DFA40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혁신의 속도를 따라잡자</a:t>
            </a:r>
            <a:r>
              <a:rPr lang="en-US" altLang="ko-KR" dirty="0">
                <a:solidFill>
                  <a:srgbClr val="FF0000"/>
                </a:solidFill>
              </a:rPr>
              <a:t>!”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FF67-E284-40B2-959E-DF31E8E7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너무도 빠르게 변화하는 </a:t>
            </a:r>
            <a:r>
              <a:rPr lang="en-US" altLang="ko-KR" sz="2000" dirty="0"/>
              <a:t>IT </a:t>
            </a:r>
            <a:r>
              <a:rPr lang="ko-KR" altLang="en-US" sz="2000" dirty="0"/>
              <a:t>기술 업계</a:t>
            </a:r>
            <a:endParaRPr lang="en-US" altLang="ko-KR" sz="2000" dirty="0"/>
          </a:p>
          <a:p>
            <a:pPr lvl="1"/>
            <a:r>
              <a:rPr lang="ko-KR" altLang="en-US" sz="1800" dirty="0"/>
              <a:t>최근 </a:t>
            </a:r>
            <a:r>
              <a:rPr lang="en-US" altLang="ko-KR" sz="1800" dirty="0"/>
              <a:t>10</a:t>
            </a:r>
            <a:r>
              <a:rPr lang="ko-KR" altLang="en-US" sz="1800" dirty="0"/>
              <a:t>년 사이</a:t>
            </a:r>
            <a:r>
              <a:rPr lang="en-US" altLang="ko-KR" sz="1800" dirty="0"/>
              <a:t>: Mobile, SNS </a:t>
            </a:r>
            <a:r>
              <a:rPr lang="ko-KR" altLang="en-US" sz="1800" dirty="0"/>
              <a:t>를 시작으로</a:t>
            </a:r>
            <a:r>
              <a:rPr lang="en-US" altLang="ko-KR" sz="1800" dirty="0"/>
              <a:t>, </a:t>
            </a:r>
            <a:r>
              <a:rPr lang="ko-KR" altLang="en-US" sz="1800" dirty="0"/>
              <a:t>빅데이터</a:t>
            </a:r>
            <a:r>
              <a:rPr lang="en-US" altLang="ko-KR" sz="1800" dirty="0"/>
              <a:t>, AI </a:t>
            </a:r>
            <a:r>
              <a:rPr lang="ko-KR" altLang="en-US" sz="1800" dirty="0"/>
              <a:t>까지</a:t>
            </a:r>
            <a:endParaRPr lang="en-US" altLang="ko-KR" sz="1800" dirty="0"/>
          </a:p>
          <a:p>
            <a:pPr lvl="1"/>
            <a:r>
              <a:rPr lang="ko-KR" altLang="en-US" sz="1800" dirty="0"/>
              <a:t>모두가 모든 것을 공부하고 만들어내는 것은 이제 불가능</a:t>
            </a:r>
            <a:endParaRPr lang="en-US" altLang="ko-KR" sz="1800" dirty="0"/>
          </a:p>
          <a:p>
            <a:r>
              <a:rPr lang="ko-KR" altLang="en-US" sz="2000" dirty="0"/>
              <a:t>혁신이 이루어지는 공간이 </a:t>
            </a:r>
            <a:r>
              <a:rPr lang="en-US" altLang="ko-KR" sz="2000" dirty="0"/>
              <a:t>“</a:t>
            </a:r>
            <a:r>
              <a:rPr lang="ko-KR" altLang="en-US" sz="2000" dirty="0"/>
              <a:t>성당</a:t>
            </a:r>
            <a:r>
              <a:rPr lang="en-US" altLang="ko-KR" sz="2000" dirty="0"/>
              <a:t>”</a:t>
            </a:r>
            <a:r>
              <a:rPr lang="ko-KR" altLang="en-US" sz="2000" dirty="0"/>
              <a:t> 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시장</a:t>
            </a:r>
            <a:r>
              <a:rPr lang="en-US" altLang="ko-KR" sz="2000" dirty="0"/>
              <a:t>” </a:t>
            </a:r>
            <a:r>
              <a:rPr lang="ko-KR" altLang="en-US" sz="2000" dirty="0"/>
              <a:t>으로 옮겨가고 있음</a:t>
            </a:r>
            <a:endParaRPr lang="en-US" altLang="ko-KR" sz="20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성당과 시장</a:t>
            </a:r>
            <a:r>
              <a:rPr lang="en-US" altLang="ko-KR" sz="1800" dirty="0"/>
              <a:t>”: </a:t>
            </a:r>
            <a:r>
              <a:rPr lang="ko-KR" altLang="en-US" sz="1800" dirty="0"/>
              <a:t>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주장한 </a:t>
            </a:r>
            <a:r>
              <a:rPr lang="en-US" altLang="ko-KR" sz="1800" dirty="0"/>
              <a:t>2</a:t>
            </a:r>
            <a:r>
              <a:rPr lang="ko-KR" altLang="en-US" sz="1800" dirty="0"/>
              <a:t>가지 개발 모델 </a:t>
            </a:r>
            <a:r>
              <a:rPr lang="en-US" altLang="ko-KR" sz="1800" dirty="0"/>
              <a:t>(1997)</a:t>
            </a:r>
          </a:p>
          <a:p>
            <a:pPr lvl="2"/>
            <a:r>
              <a:rPr lang="ko-KR" altLang="en-US" sz="1600" dirty="0"/>
              <a:t>성당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출시 때에만 소스 코드를 공개하고 그 사이에는 제한된 개발자들만 소스 코드에 접근 </a:t>
            </a:r>
            <a:r>
              <a:rPr lang="en-US" altLang="ko-KR" sz="1600" dirty="0"/>
              <a:t>(</a:t>
            </a:r>
            <a:r>
              <a:rPr lang="ko-KR" altLang="en-US" sz="1600" dirty="0"/>
              <a:t>당시 많은 </a:t>
            </a:r>
            <a:r>
              <a:rPr lang="en-US" altLang="ko-KR" sz="1600" dirty="0"/>
              <a:t>GNU </a:t>
            </a:r>
            <a:r>
              <a:rPr lang="ko-KR" altLang="en-US" sz="1600" dirty="0"/>
              <a:t>프로그램이 해당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/>
              <a:t>시장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소스 코드가 인터넷으로 일반에 공개된 상태로 개발 </a:t>
            </a:r>
            <a:r>
              <a:rPr lang="en-US" altLang="ko-KR" sz="1600" dirty="0"/>
              <a:t>(Linux)</a:t>
            </a:r>
          </a:p>
          <a:p>
            <a:pPr lvl="3"/>
            <a:r>
              <a:rPr lang="en-US" altLang="ko-KR" sz="1400" dirty="0"/>
              <a:t>(+) </a:t>
            </a:r>
            <a:r>
              <a:rPr lang="ko-KR" altLang="en-US" sz="1400" dirty="0"/>
              <a:t>그리고 곧바로 시장에</a:t>
            </a:r>
            <a:r>
              <a:rPr lang="en-US" altLang="ko-KR" sz="1400" dirty="0"/>
              <a:t> </a:t>
            </a:r>
            <a:r>
              <a:rPr lang="ko-KR" altLang="en-US" sz="1400" dirty="0"/>
              <a:t>내놓을 수 있음</a:t>
            </a:r>
            <a:r>
              <a:rPr lang="en-US" altLang="ko-KR" sz="1400" dirty="0"/>
              <a:t>!</a:t>
            </a:r>
          </a:p>
          <a:p>
            <a:pPr lvl="1"/>
            <a:r>
              <a:rPr lang="ko-KR" altLang="en-US" sz="1800" dirty="0"/>
              <a:t>단순히 결과물의 공개가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개발 과정의 공개에 초점을 맞춤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시장에서 이루어지는 </a:t>
            </a:r>
            <a:r>
              <a:rPr lang="en-US" altLang="ko-KR" sz="2200" dirty="0">
                <a:solidFill>
                  <a:srgbClr val="FF0000"/>
                </a:solidFill>
              </a:rPr>
              <a:t>OSS </a:t>
            </a:r>
            <a:r>
              <a:rPr lang="ko-KR" altLang="en-US" sz="2200" dirty="0">
                <a:solidFill>
                  <a:srgbClr val="FF0000"/>
                </a:solidFill>
              </a:rPr>
              <a:t>개발 과정 자체가 혁신을 만들 것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650BB-A50E-42D6-94B9-3285F7B1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979D-8CD0-47BD-9129-0229B12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B6A04A-CD3D-4C73-85F8-293667ADE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22" y="1725837"/>
            <a:ext cx="8199956" cy="393496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9170E-2F9D-4292-82D5-247EDCA6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A1D3D-75CC-4430-B38D-22F7206AB685}"/>
              </a:ext>
            </a:extLst>
          </p:cNvPr>
          <p:cNvSpPr/>
          <p:nvPr/>
        </p:nvSpPr>
        <p:spPr>
          <a:xfrm>
            <a:off x="472022" y="5961971"/>
            <a:ext cx="8199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* 2019</a:t>
            </a:r>
            <a:r>
              <a:rPr lang="ko-KR" altLang="en-US" sz="1200" b="1" dirty="0"/>
              <a:t>년도 개발자 에코시스템의 현황 </a:t>
            </a:r>
            <a:r>
              <a:rPr lang="en-US" altLang="ko-KR" sz="1200" b="1" dirty="0"/>
              <a:t>(7000</a:t>
            </a:r>
            <a:r>
              <a:rPr lang="ko-KR" altLang="en-US" sz="1200" b="1" dirty="0"/>
              <a:t>명 개발자 대상 설문</a:t>
            </a:r>
            <a:r>
              <a:rPr lang="en-US" altLang="ko-KR" sz="1200" b="1" dirty="0"/>
              <a:t>)</a:t>
            </a:r>
            <a:endParaRPr lang="en-US" altLang="ko-KR" sz="1200" dirty="0">
              <a:hlinkClick r:id="rId3"/>
            </a:endParaRPr>
          </a:p>
          <a:p>
            <a:r>
              <a:rPr lang="en-US" altLang="ko-KR" sz="1200" dirty="0">
                <a:hlinkClick r:id="rId3"/>
              </a:rPr>
              <a:t>https://www.jetbrains.com/ko-kr/lp/devecosystem-2019/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865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1C9F-7EE7-4F38-8C03-E4BFE363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DB725-81C2-4418-8754-F8B6B48F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BB583-C4BE-4B47-9597-A427498C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2. ìêµ¬ë ë¯¸êµ­ìì ì£¼ë¡ ì°¸ì¬íë¤? ">
            <a:extLst>
              <a:ext uri="{FF2B5EF4-FFF2-40B4-BE49-F238E27FC236}">
                <a16:creationId xmlns:a16="http://schemas.microsoft.com/office/drawing/2014/main" id="{BAC18728-5027-4980-9D7A-044F042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8E69-3AD5-4940-A380-C479B5089927}"/>
              </a:ext>
            </a:extLst>
          </p:cNvPr>
          <p:cNvSpPr/>
          <p:nvPr/>
        </p:nvSpPr>
        <p:spPr>
          <a:xfrm>
            <a:off x="108292" y="6079693"/>
            <a:ext cx="51908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* The four myths of open source (</a:t>
            </a:r>
            <a:r>
              <a:rPr lang="ko-KR" altLang="en-US" sz="1100" dirty="0" err="1">
                <a:solidFill>
                  <a:schemeClr val="bg1"/>
                </a:solidFill>
                <a:latin typeface="Helvetica Neue"/>
              </a:rPr>
              <a:t>윤석찬</a:t>
            </a:r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, 2013)</a:t>
            </a:r>
          </a:p>
          <a:p>
            <a:r>
              <a:rPr lang="en-US" altLang="ko-KR" sz="1100" dirty="0">
                <a:hlinkClick r:id="rId3"/>
              </a:rPr>
              <a:t>https://www.slideshare.net/Channy/the-four-myths-of-open-source?from_action=save</a:t>
            </a:r>
            <a:endParaRPr lang="en-US" altLang="ko-KR" sz="11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29D744-0ACF-4E54-AF67-4B0C152D57B6}"/>
              </a:ext>
            </a:extLst>
          </p:cNvPr>
          <p:cNvSpPr/>
          <p:nvPr/>
        </p:nvSpPr>
        <p:spPr>
          <a:xfrm>
            <a:off x="5840835" y="821064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거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개발하기 딱 좋은 나이네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”</a:t>
            </a:r>
          </a:p>
        </p:txBody>
      </p:sp>
      <p:pic>
        <p:nvPicPr>
          <p:cNvPr id="1028" name="Picture 4" descr="ê±° ì£½ê¸° ë± ì¢ì ë ì¨êµ¬ë§ì ëí ì´ë¯¸ì§ ê²ìê²°ê³¼">
            <a:extLst>
              <a:ext uri="{FF2B5EF4-FFF2-40B4-BE49-F238E27FC236}">
                <a16:creationId xmlns:a16="http://schemas.microsoft.com/office/drawing/2014/main" id="{42524455-0761-46F4-8A8B-8CE13AF0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7553" r="19244" b="3483"/>
          <a:stretch/>
        </p:blipFill>
        <p:spPr bwMode="auto">
          <a:xfrm>
            <a:off x="5915625" y="1220065"/>
            <a:ext cx="3142050" cy="2308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1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9E3D-4617-4930-BABF-E286F2FC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(fun)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9AC1E4-26FA-4DA5-8BF5-E889A30E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56342"/>
            <a:ext cx="8353425" cy="19709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E58DB-7391-4CC0-A69F-6DD1DE1A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A1850-4576-4D53-922F-A853D7D0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9" y="2114119"/>
            <a:ext cx="8353178" cy="1356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852778-B613-4447-8B38-05D93F83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3557664"/>
            <a:ext cx="8353178" cy="3300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B55D4-6F82-4F6C-A57B-154BBBF3C2B5}"/>
              </a:ext>
            </a:extLst>
          </p:cNvPr>
          <p:cNvSpPr/>
          <p:nvPr/>
        </p:nvSpPr>
        <p:spPr>
          <a:xfrm>
            <a:off x="2840182" y="56342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* just for fun</a:t>
            </a:r>
          </a:p>
        </p:txBody>
      </p:sp>
    </p:spTree>
    <p:extLst>
      <p:ext uri="{BB962C8B-B14F-4D97-AF65-F5344CB8AC3E}">
        <p14:creationId xmlns:p14="http://schemas.microsoft.com/office/powerpoint/2010/main" val="245943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87405" y="1078658"/>
          <a:ext cx="8353426" cy="51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48">
                  <a:extLst>
                    <a:ext uri="{9D8B030D-6E8A-4147-A177-3AD203B41FA5}">
                      <a16:colId xmlns:a16="http://schemas.microsoft.com/office/drawing/2014/main" val="4079619587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2625429840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1599299322"/>
                    </a:ext>
                  </a:extLst>
                </a:gridCol>
              </a:tblGrid>
              <a:tr h="3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(100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(50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8572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(9/1)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93886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방법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7728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커뮤니티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라이선스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2224445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41909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(9/30)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556900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한글날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9004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선정 및 계획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61754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(10/21)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707890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8025886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(11/4)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리뷰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463766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 프로젝트 코드 분석 결과 발표 및 기능 구현 방향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참여 방안 발표 및 피드백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6607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30229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(11/25)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 및 활용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도구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41957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개별 프로젝트 진행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618592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(12/9)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최종 프로젝트 발표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구현 소개 및 시연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활동 소개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4428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The Open Source Definition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5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3C71-92CA-457E-B774-0405EEA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CF163-5767-43AB-ABD1-EEC9768D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96803"/>
            <a:ext cx="8352928" cy="4331716"/>
          </a:xfrm>
        </p:spPr>
        <p:txBody>
          <a:bodyPr/>
          <a:lstStyle/>
          <a:p>
            <a:r>
              <a:rPr lang="en-US" altLang="ko-KR" sz="2000" dirty="0"/>
              <a:t>Open Source Initiative</a:t>
            </a:r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</a:t>
            </a:r>
            <a:r>
              <a:rPr lang="en-US" altLang="ko-KR" sz="1800" dirty="0"/>
              <a:t>2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브루스 </a:t>
            </a:r>
            <a:r>
              <a:rPr lang="ko-KR" altLang="en-US" sz="1800" dirty="0" err="1"/>
              <a:t>페렌스와</a:t>
            </a:r>
            <a:r>
              <a:rPr lang="ko-KR" altLang="en-US" sz="1800" dirty="0"/>
              <a:t> 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설립</a:t>
            </a:r>
            <a:endParaRPr lang="en-US" altLang="ko-KR" sz="1800" dirty="0"/>
          </a:p>
          <a:p>
            <a:pPr lvl="1"/>
            <a:r>
              <a:rPr lang="en-US" altLang="ko-KR" sz="1800" dirty="0"/>
              <a:t>Open Source Definition </a:t>
            </a:r>
            <a:r>
              <a:rPr lang="ko-KR" altLang="en-US" sz="1800" dirty="0"/>
              <a:t>발표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라이선스에 대한 </a:t>
            </a:r>
            <a:r>
              <a:rPr lang="en-US" altLang="ko-KR" sz="2000" dirty="0"/>
              <a:t>OSI </a:t>
            </a:r>
            <a:r>
              <a:rPr lang="ko-KR" altLang="en-US" sz="2000" dirty="0"/>
              <a:t>인증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라이선스가 </a:t>
            </a:r>
            <a:r>
              <a:rPr lang="en-US" altLang="ko-KR" sz="1800" dirty="0"/>
              <a:t>Open Source Definition </a:t>
            </a:r>
            <a:r>
              <a:rPr lang="ko-KR" altLang="en-US" sz="1800" dirty="0"/>
              <a:t>을 따르고 있는지 여부를 인증함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</a:t>
            </a:r>
            <a:r>
              <a:rPr lang="ko-KR" altLang="en-US" sz="1800" dirty="0" err="1"/>
              <a:t>인증받은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83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https://opensource.org/licenses/alphabetical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B5E2-7D4A-4F23-A19E-279010E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DFFD1-74A1-4E7C-916C-385D865BA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88235" y="0"/>
            <a:ext cx="8567530" cy="18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3905F-DD6A-4A08-95D0-3DE200DF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인증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44F7-4F42-4F5D-9AEF-71CF93B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74771CC-6E02-4BF6-B815-4675C103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56310"/>
            <a:ext cx="8353425" cy="32740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89B7C9-5E8A-4A35-BC87-BBDD9885AAA3}"/>
              </a:ext>
            </a:extLst>
          </p:cNvPr>
          <p:cNvSpPr/>
          <p:nvPr/>
        </p:nvSpPr>
        <p:spPr>
          <a:xfrm>
            <a:off x="395288" y="2892287"/>
            <a:ext cx="8353176" cy="785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Free Redistribution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Derived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Integrity of The Author's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Persons or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Fields of Endeavor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Distribution of License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Be Specific to a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Restrict Other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Be Technology-Neutral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</a:t>
            </a:r>
            <a:r>
              <a:rPr lang="ko-KR" altLang="en-US" sz="2000" dirty="0" err="1"/>
              <a:t>소스시</a:t>
            </a:r>
            <a:r>
              <a:rPr lang="ko-KR" altLang="en-US" sz="2000" dirty="0"/>
              <a:t> 코드 보전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개인 및 집단에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사용 분야에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배포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제품을 특정한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다른 소프트웨어를 제한하는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기술 중립 의무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DD9F1-6659-4AB5-91FE-37DD01CDAACF}"/>
              </a:ext>
            </a:extLst>
          </p:cNvPr>
          <p:cNvSpPr/>
          <p:nvPr/>
        </p:nvSpPr>
        <p:spPr>
          <a:xfrm>
            <a:off x="5031784" y="6055259"/>
            <a:ext cx="4112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오픈 소스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오픈 소스 혁명의 목소리 </a:t>
            </a:r>
            <a:r>
              <a:rPr lang="en-US" altLang="ko-KR" sz="1200" b="1" dirty="0"/>
              <a:t>vol. 1,2, </a:t>
            </a:r>
            <a:r>
              <a:rPr lang="ko-KR" altLang="en-US" sz="1200" b="1" dirty="0" err="1"/>
              <a:t>한빛미디어</a:t>
            </a:r>
            <a:endParaRPr lang="en-US" altLang="ko-KR" sz="1200" b="1" dirty="0"/>
          </a:p>
          <a:p>
            <a:r>
              <a:rPr lang="ko-KR" altLang="en-US" sz="1200" b="1" dirty="0"/>
              <a:t>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한글 번역과 해석이 있음</a:t>
            </a:r>
          </a:p>
        </p:txBody>
      </p:sp>
    </p:spTree>
    <p:extLst>
      <p:ext uri="{BB962C8B-B14F-4D97-AF65-F5344CB8AC3E}">
        <p14:creationId xmlns:p14="http://schemas.microsoft.com/office/powerpoint/2010/main" val="236092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B8272-53C4-48DB-A547-4502566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1~4: SW </a:t>
            </a:r>
            <a:r>
              <a:rPr lang="ko-KR" altLang="en-US" dirty="0"/>
              <a:t>의 빠른 발전을 위한 규칙들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77032-117A-4447-AA62-65FCF19C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59012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여러 </a:t>
            </a:r>
            <a:r>
              <a:rPr lang="en-US" altLang="ko-KR" sz="1800" dirty="0"/>
              <a:t>SW </a:t>
            </a:r>
            <a:r>
              <a:rPr lang="ko-KR" altLang="en-US" sz="1800" dirty="0"/>
              <a:t>와 함께 모아 판매하거나 무상 배포 가능해야 하고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</a:t>
            </a:r>
            <a:r>
              <a:rPr lang="en-US" altLang="ko-KR" sz="1800" dirty="0"/>
              <a:t>, </a:t>
            </a:r>
            <a:r>
              <a:rPr lang="ko-KR" altLang="en-US" sz="1800" dirty="0"/>
              <a:t>비용을 요구할 수 없음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  <a:endParaRPr lang="en-US" altLang="ko-KR" sz="20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에는 이용하기 용이한 소스 코드를 포함해야만 하며</a:t>
            </a:r>
            <a:r>
              <a:rPr lang="en-US" altLang="ko-KR" sz="1800" dirty="0"/>
              <a:t>, </a:t>
            </a:r>
            <a:r>
              <a:rPr lang="ko-KR" altLang="en-US" sz="1800" dirty="0"/>
              <a:t>배포도 허용해야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무료 다운로드 형태로 제공하는 것도 가능함</a:t>
            </a:r>
            <a:r>
              <a:rPr lang="en-US" altLang="ko-KR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  <a:endParaRPr lang="en-US" altLang="ko-KR" sz="2000" dirty="0"/>
          </a:p>
          <a:p>
            <a:pPr lvl="1"/>
            <a:r>
              <a:rPr lang="ko-KR" altLang="en-US" sz="1800" dirty="0"/>
              <a:t>개작과 </a:t>
            </a:r>
            <a:r>
              <a:rPr lang="en-US" altLang="ko-KR" sz="1800" dirty="0"/>
              <a:t>2</a:t>
            </a:r>
            <a:r>
              <a:rPr lang="ko-KR" altLang="en-US" sz="1800" dirty="0"/>
              <a:t>차 저작물의 창작을 허용해야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결과물이 기존과 동일한 이용허락</a:t>
            </a:r>
            <a:r>
              <a:rPr lang="en-US" altLang="ko-KR" sz="1800" dirty="0"/>
              <a:t>(</a:t>
            </a:r>
            <a:r>
              <a:rPr lang="ko-KR" altLang="en-US" sz="1800" dirty="0"/>
              <a:t>라이선스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배포되는 것을 허용해야 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소스 코드 보전</a:t>
            </a:r>
            <a:endParaRPr lang="en-US" altLang="ko-KR" sz="2000" dirty="0"/>
          </a:p>
          <a:p>
            <a:pPr lvl="1"/>
            <a:r>
              <a:rPr lang="ko-KR" altLang="en-US" sz="1800" dirty="0"/>
              <a:t>빌드 시에 적용되는 패치 파일과 그 소스 코드를 함께 배포하는 것을 허용하며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이때는 원저작자의 소스 코드를 수정하는 것을 제한할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74FA0-6DEC-4DD4-BEFE-0370D0D9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3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E1B3-B18B-428D-8BC8-FB88BB8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5,6: </a:t>
            </a:r>
            <a:r>
              <a:rPr lang="ko-KR" altLang="en-US" dirty="0"/>
              <a:t>차별 금지</a:t>
            </a:r>
            <a:r>
              <a:rPr lang="en-US" altLang="ko-KR" dirty="0"/>
              <a:t>, 7. </a:t>
            </a:r>
            <a:r>
              <a:rPr lang="ko-KR" altLang="en-US" dirty="0"/>
              <a:t>간접적 제한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DAEA-5B9C-40FA-8C3D-053B657A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9438" cy="526995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개인 및 집단에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미국 등 몇몇 국가는 특정 종류의 </a:t>
            </a:r>
            <a:r>
              <a:rPr lang="en-US" altLang="ko-KR" sz="1800" dirty="0"/>
              <a:t>SW </a:t>
            </a:r>
            <a:r>
              <a:rPr lang="ko-KR" altLang="en-US" sz="1800" dirty="0"/>
              <a:t>수출이 제한됨</a:t>
            </a:r>
            <a:r>
              <a:rPr lang="en-US" altLang="ko-KR" sz="1800" dirty="0"/>
              <a:t>. </a:t>
            </a:r>
            <a:r>
              <a:rPr lang="ko-KR" altLang="en-US" sz="1800" dirty="0"/>
              <a:t>라이선스에 이러한 사항에 대해 주의를 줄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라이선스 자체에서 제한하는 것은 금지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사용 분야에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상업적 이용을 방해하는 조항이 들어가는 것을 금지함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이용허락의 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배포가 이루어지면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에 부속된 권리가 </a:t>
            </a:r>
            <a:r>
              <a:rPr lang="ko-KR" altLang="en-US" sz="1800" dirty="0" err="1"/>
              <a:t>재배포받은</a:t>
            </a:r>
            <a:r>
              <a:rPr lang="ko-KR" altLang="en-US" sz="1800" dirty="0"/>
              <a:t> 모든 사람에게 적용되어야 한다</a:t>
            </a:r>
            <a:endParaRPr lang="en-US" altLang="ko-KR" sz="18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기밀 유지 계약같은 간접적인 수단으로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의 폐쇄를 금지함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C2FDB-A7A7-4BE6-8702-093355F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4495-17FE-4BB5-BB8C-81517372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8,9,10: </a:t>
            </a:r>
            <a:r>
              <a:rPr lang="ko-KR" altLang="en-US" dirty="0"/>
              <a:t>차별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5312D-0603-4921-AC04-61128D64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제품을 특정한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특정 배포판에 소속된 경우에만 허용하거나</a:t>
            </a:r>
            <a:r>
              <a:rPr lang="en-US" altLang="ko-KR" sz="1800" dirty="0"/>
              <a:t>, SW</a:t>
            </a:r>
            <a:r>
              <a:rPr lang="ko-KR" altLang="en-US" sz="1800" dirty="0"/>
              <a:t>의 일부분을 분리해 사용하는 것을 제한하는 행위를 금지함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다른 소프트웨어를 제한하는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와 함께 배포하는 다른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대해 제한을 포함해서는 안됨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하나의 배포판으로 묶여 배포되더라도 각각의 </a:t>
            </a:r>
            <a:r>
              <a:rPr lang="en-US" altLang="ko-KR" sz="1800" dirty="0"/>
              <a:t>SW</a:t>
            </a:r>
            <a:r>
              <a:rPr lang="ko-KR" altLang="en-US" sz="1800" dirty="0"/>
              <a:t>는 서로 다른 라이선스를 가질 수 있음을 보장함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이용허락의 기술 중립 의무</a:t>
            </a:r>
            <a:endParaRPr lang="en-US" altLang="ko-KR" sz="2000" dirty="0"/>
          </a:p>
          <a:p>
            <a:pPr lvl="1"/>
            <a:r>
              <a:rPr lang="ko-KR" altLang="en-US" sz="1800" dirty="0"/>
              <a:t>라이선스는 개별 기술이나 인터페이스 형태를 단정해서는 안됨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) Click-wrap</a:t>
            </a:r>
            <a:r>
              <a:rPr lang="ko-KR" altLang="en-US" sz="1800" dirty="0"/>
              <a:t> 같은 강제 조항을 사용하는 것을 방지</a:t>
            </a:r>
            <a:endParaRPr lang="en-US" altLang="ko-KR" sz="1800" dirty="0"/>
          </a:p>
          <a:p>
            <a:pPr lvl="2"/>
            <a:r>
              <a:rPr lang="ko-KR" altLang="en-US" sz="1600" dirty="0"/>
              <a:t>동의할지 여부에 대해 팝업창을 띄워 명시적으로 승낙을 받는 행위 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916A6-0F76-4352-A1E0-843BC53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7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9124-08FD-408B-91AA-1E6F517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소프트웨어와 오픈소스의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3A093-E26B-4F98-B5CB-73694CFB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0"/>
          <a:stretch/>
        </p:blipFill>
        <p:spPr>
          <a:xfrm>
            <a:off x="24812" y="1022166"/>
            <a:ext cx="9094375" cy="5396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663DB-ADB0-4B08-AE75-4F4ACA4E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5EF15-2B78-449D-A165-280C2B3204FF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021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FA90-EE16-4DA2-A19C-90DE50B8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Source SW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C78-2E86-4048-9709-56424131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왜 재단이 만들어질까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프로젝트를 운영할 수 있는 기본적 인프라 제공</a:t>
            </a:r>
          </a:p>
          <a:p>
            <a:pPr lvl="1"/>
            <a:r>
              <a:rPr lang="ko-KR" altLang="en-US" sz="1800" dirty="0"/>
              <a:t>컨퍼런스</a:t>
            </a:r>
            <a:r>
              <a:rPr lang="en-US" altLang="ko-KR" sz="1800" dirty="0"/>
              <a:t>, </a:t>
            </a:r>
            <a:r>
              <a:rPr lang="ko-KR" altLang="en-US" sz="1800" dirty="0"/>
              <a:t>이벤트</a:t>
            </a:r>
            <a:r>
              <a:rPr lang="en-US" altLang="ko-KR" sz="1800" dirty="0"/>
              <a:t>, </a:t>
            </a:r>
            <a:r>
              <a:rPr lang="ko-KR" altLang="en-US" sz="1800" dirty="0"/>
              <a:t>기부금 등 세금 관련된 일들 처리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</a:t>
            </a:r>
            <a:r>
              <a:rPr lang="en-US" altLang="ko-KR" sz="1800" dirty="0"/>
              <a:t>, </a:t>
            </a:r>
            <a:r>
              <a:rPr lang="ko-KR" altLang="en-US" sz="1800" dirty="0"/>
              <a:t>특허</a:t>
            </a:r>
            <a:r>
              <a:rPr lang="en-US" altLang="ko-KR" sz="1800" dirty="0"/>
              <a:t>, </a:t>
            </a:r>
            <a:r>
              <a:rPr lang="ko-KR" altLang="en-US" sz="1800" dirty="0"/>
              <a:t>표준 약관</a:t>
            </a:r>
            <a:r>
              <a:rPr lang="en-US" altLang="ko-KR" sz="1800" dirty="0"/>
              <a:t>, </a:t>
            </a:r>
            <a:r>
              <a:rPr lang="ko-KR" altLang="en-US" sz="1800" dirty="0"/>
              <a:t>상표 관리 등 법률적 문제 대응</a:t>
            </a:r>
          </a:p>
          <a:p>
            <a:pPr lvl="1"/>
            <a:r>
              <a:rPr lang="ko-KR" altLang="en-US" sz="1800" dirty="0"/>
              <a:t>기술 중심 워크그룹 운영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기본</a:t>
            </a:r>
            <a:r>
              <a:rPr lang="en-US" altLang="ko-KR" sz="1800" dirty="0"/>
              <a:t>: </a:t>
            </a:r>
            <a:r>
              <a:rPr lang="ko-KR" altLang="en-US" sz="1800" dirty="0"/>
              <a:t>각자 관심있는 영역에 따라 모임</a:t>
            </a:r>
            <a:r>
              <a:rPr lang="en-US" altLang="ko-KR" sz="1800" dirty="0"/>
              <a:t>)</a:t>
            </a:r>
          </a:p>
          <a:p>
            <a:pPr lvl="1"/>
            <a:endParaRPr lang="ko-KR" altLang="en-US" sz="1800" dirty="0"/>
          </a:p>
          <a:p>
            <a:r>
              <a:rPr lang="ko-KR" altLang="en-US" sz="2000" dirty="0"/>
              <a:t>참고</a:t>
            </a:r>
            <a:r>
              <a:rPr lang="en-US" altLang="ko-KR" sz="2000" dirty="0"/>
              <a:t>. Open Software Foundation (OSF)</a:t>
            </a:r>
          </a:p>
          <a:p>
            <a:pPr lvl="1"/>
            <a:r>
              <a:rPr lang="en-US" altLang="ko-KR" sz="1800" dirty="0"/>
              <a:t>UNIX</a:t>
            </a:r>
            <a:r>
              <a:rPr lang="ko-KR" altLang="en-US" sz="1800" dirty="0"/>
              <a:t> </a:t>
            </a:r>
            <a:r>
              <a:rPr lang="en-US" altLang="ko-KR" sz="1800" dirty="0"/>
              <a:t>OS</a:t>
            </a:r>
            <a:r>
              <a:rPr lang="ko-KR" altLang="en-US" sz="1800" dirty="0"/>
              <a:t>의 </a:t>
            </a:r>
            <a:r>
              <a:rPr lang="en-US" altLang="ko-KR" sz="1800" dirty="0"/>
              <a:t>Open standard</a:t>
            </a:r>
            <a:r>
              <a:rPr lang="ko-KR" altLang="en-US" sz="1800" dirty="0"/>
              <a:t>를 작성하기 위해 결성된 재단</a:t>
            </a:r>
            <a:endParaRPr lang="en-US" altLang="ko-KR" sz="1800" dirty="0"/>
          </a:p>
          <a:p>
            <a:pPr lvl="1"/>
            <a:r>
              <a:rPr lang="en-US" altLang="ko-KR" sz="1800" dirty="0"/>
              <a:t>FSF, OSI</a:t>
            </a:r>
            <a:r>
              <a:rPr lang="ko-KR" altLang="en-US" sz="1800" dirty="0"/>
              <a:t>와 무관함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51C54-0D17-49B0-A737-B207BEB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OSS? Why?</a:t>
            </a:r>
          </a:p>
          <a:p>
            <a:r>
              <a:rPr lang="en-US" altLang="ko-KR" dirty="0"/>
              <a:t>Open Source Definition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64028-885B-4C75-B262-B78392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D14FC-F329-400B-AA1B-B5AE8804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Apache Software Foundation</a:t>
            </a:r>
          </a:p>
          <a:p>
            <a:pPr lvl="1"/>
            <a:r>
              <a:rPr lang="ko-KR" altLang="en-US" sz="1800" dirty="0"/>
              <a:t>가장 대표적인 오픈소스 재단</a:t>
            </a:r>
            <a:r>
              <a:rPr lang="en-US" altLang="ko-KR" sz="1800" dirty="0"/>
              <a:t>. 350</a:t>
            </a:r>
            <a:r>
              <a:rPr lang="ko-KR" altLang="en-US" sz="1800" dirty="0"/>
              <a:t>개 이상의 프로젝트 관리</a:t>
            </a:r>
          </a:p>
          <a:p>
            <a:r>
              <a:rPr lang="en-US" altLang="ko-KR" sz="2000" dirty="0"/>
              <a:t>Free Software Foundation</a:t>
            </a:r>
          </a:p>
          <a:p>
            <a:pPr lvl="1"/>
            <a:r>
              <a:rPr lang="ko-KR" altLang="en-US" sz="1800" dirty="0"/>
              <a:t>무료 운영 시스템 구현에 목표를 둔 </a:t>
            </a:r>
            <a:r>
              <a:rPr lang="en-US" altLang="ko-KR" sz="1800" dirty="0"/>
              <a:t>GNU </a:t>
            </a:r>
            <a:r>
              <a:rPr lang="ko-KR" altLang="en-US" sz="1800" dirty="0"/>
              <a:t>프로젝트만 관리</a:t>
            </a:r>
          </a:p>
          <a:p>
            <a:r>
              <a:rPr lang="en-US" altLang="ko-KR" sz="2000" dirty="0"/>
              <a:t>Linux Foundation</a:t>
            </a:r>
          </a:p>
          <a:p>
            <a:pPr lvl="1"/>
            <a:r>
              <a:rPr lang="en-US" altLang="ko-KR" sz="1800" dirty="0"/>
              <a:t>Linux Kernel </a:t>
            </a:r>
            <a:r>
              <a:rPr lang="ko-KR" altLang="en-US" sz="1800" dirty="0"/>
              <a:t>관리</a:t>
            </a:r>
            <a:r>
              <a:rPr lang="en-US" altLang="ko-KR" sz="1800" dirty="0"/>
              <a:t>. </a:t>
            </a:r>
            <a:r>
              <a:rPr lang="ko-KR" altLang="en-US" sz="1800" dirty="0"/>
              <a:t>최근 </a:t>
            </a:r>
            <a:r>
              <a:rPr lang="en-US" altLang="ko-KR" sz="1800" dirty="0" err="1"/>
              <a:t>SDx</a:t>
            </a:r>
            <a:r>
              <a:rPr lang="en-US" altLang="ko-KR" sz="1800" dirty="0"/>
              <a:t>, IoT, Embed, Cloud </a:t>
            </a:r>
            <a:r>
              <a:rPr lang="ko-KR" altLang="en-US" sz="1800" dirty="0"/>
              <a:t>등의 다양한 기술 협력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52B09-AB4A-45BC-8B8D-9E31B6B8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6" name="Picture 2" descr="apache foundationì ëí ì´ë¯¸ì§ ê²ìê²°ê³¼">
            <a:extLst>
              <a:ext uri="{FF2B5EF4-FFF2-40B4-BE49-F238E27FC236}">
                <a16:creationId xmlns:a16="http://schemas.microsoft.com/office/drawing/2014/main" id="{2EEE5418-5C8F-403B-B00B-7CC5A68A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33438"/>
            <a:ext cx="3505200" cy="1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576FCD-63D8-49CC-8839-BFD67E0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557305"/>
            <a:ext cx="4152900" cy="4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foundationì ëí ì´ë¯¸ì§ ê²ìê²°ê³¼">
            <a:extLst>
              <a:ext uri="{FF2B5EF4-FFF2-40B4-BE49-F238E27FC236}">
                <a16:creationId xmlns:a16="http://schemas.microsoft.com/office/drawing/2014/main" id="{110B7F73-C714-4681-90D3-2CE61644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33" y="4016228"/>
            <a:ext cx="2867417" cy="9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75D6-D482-41BF-B9D5-84B3F474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185AD-0DDC-4163-94ED-0502E316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Software Freedom Conservancy</a:t>
            </a:r>
          </a:p>
          <a:p>
            <a:pPr lvl="1"/>
            <a:r>
              <a:rPr lang="en-US" altLang="ko-KR" sz="1800" dirty="0" err="1"/>
              <a:t>BusyBox</a:t>
            </a:r>
            <a:r>
              <a:rPr lang="en-US" altLang="ko-KR" sz="1800" dirty="0"/>
              <a:t>, Git, Samba, Wine </a:t>
            </a:r>
            <a:r>
              <a:rPr lang="ko-KR" altLang="en-US" sz="1800" dirty="0"/>
              <a:t>등 </a:t>
            </a:r>
            <a:r>
              <a:rPr lang="en-US" altLang="ko-KR" sz="1800" dirty="0"/>
              <a:t>33</a:t>
            </a:r>
            <a:r>
              <a:rPr lang="ko-KR" altLang="en-US" sz="1800" dirty="0"/>
              <a:t>개 프로젝트 관리</a:t>
            </a:r>
          </a:p>
          <a:p>
            <a:pPr lvl="1"/>
            <a:r>
              <a:rPr lang="en-US" altLang="ko-KR" sz="1800" dirty="0"/>
              <a:t>GPL </a:t>
            </a:r>
            <a:r>
              <a:rPr lang="ko-KR" altLang="en-US" sz="1800" dirty="0"/>
              <a:t>의무화를 위한 </a:t>
            </a:r>
            <a:r>
              <a:rPr lang="en-US" altLang="ko-KR" sz="1800" dirty="0"/>
              <a:t>GPL Compliance Project</a:t>
            </a:r>
            <a:r>
              <a:rPr lang="ko-KR" altLang="en-US" sz="1800" dirty="0"/>
              <a:t>를 추진</a:t>
            </a:r>
            <a:endParaRPr lang="en-US" altLang="ko-KR" sz="1800" dirty="0"/>
          </a:p>
          <a:p>
            <a:r>
              <a:rPr lang="en-US" altLang="ko-KR" sz="2000" dirty="0"/>
              <a:t>OpenStack</a:t>
            </a:r>
            <a:r>
              <a:rPr lang="ko-KR" altLang="en-US" sz="2000" dirty="0"/>
              <a:t> </a:t>
            </a:r>
            <a:r>
              <a:rPr lang="en-US" altLang="ko-KR" sz="2000" dirty="0"/>
              <a:t>Foundation</a:t>
            </a:r>
          </a:p>
          <a:p>
            <a:pPr lvl="1"/>
            <a:r>
              <a:rPr lang="ko-KR" altLang="en-US" sz="1800" dirty="0"/>
              <a:t>클라우드 시스템 구축 </a:t>
            </a:r>
            <a:r>
              <a:rPr lang="en-US" altLang="ko-KR" sz="1800" dirty="0"/>
              <a:t>SW</a:t>
            </a:r>
            <a:r>
              <a:rPr lang="ko-KR" altLang="en-US" sz="1800" dirty="0"/>
              <a:t>인 </a:t>
            </a:r>
            <a:r>
              <a:rPr lang="en-US" altLang="ko-KR" sz="1800" dirty="0"/>
              <a:t>Open Stack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수십개</a:t>
            </a:r>
            <a:r>
              <a:rPr lang="ko-KR" altLang="en-US" sz="1800" dirty="0"/>
              <a:t> 프로젝트 관리</a:t>
            </a:r>
            <a:endParaRPr lang="en-US" altLang="ko-KR" sz="1800" dirty="0"/>
          </a:p>
          <a:p>
            <a:r>
              <a:rPr lang="en-US" altLang="ko-KR" sz="2000" dirty="0"/>
              <a:t>Etc.</a:t>
            </a:r>
          </a:p>
          <a:p>
            <a:pPr lvl="1"/>
            <a:r>
              <a:rPr lang="en-US" altLang="ko-KR" sz="1800" dirty="0"/>
              <a:t>Python SW Foundation, </a:t>
            </a:r>
            <a:r>
              <a:rPr lang="en-US" altLang="ko-KR" sz="1800" dirty="0" err="1"/>
              <a:t>WikiMedia</a:t>
            </a:r>
            <a:r>
              <a:rPr lang="en-US" altLang="ko-KR" sz="1800" dirty="0"/>
              <a:t>, Django SW, Eclipse, 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627DD-397C-420C-8456-53D02A67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50" name="Picture 2" descr="software freedom conservancyì ëí ì´ë¯¸ì§ ê²ìê²°ê³¼">
            <a:extLst>
              <a:ext uri="{FF2B5EF4-FFF2-40B4-BE49-F238E27FC236}">
                <a16:creationId xmlns:a16="http://schemas.microsoft.com/office/drawing/2014/main" id="{D4008A45-1BD3-4E0F-8292-7FCD2707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4659549"/>
            <a:ext cx="1875404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stack foundationì ëí ì´ë¯¸ì§ ê²ìê²°ê³¼">
            <a:extLst>
              <a:ext uri="{FF2B5EF4-FFF2-40B4-BE49-F238E27FC236}">
                <a16:creationId xmlns:a16="http://schemas.microsoft.com/office/drawing/2014/main" id="{42D41167-0997-4D30-A424-EA3CABD4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9" y="5230695"/>
            <a:ext cx="2077158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oundationì ëí ì´ë¯¸ì§ ê²ìê²°ê³¼">
            <a:extLst>
              <a:ext uri="{FF2B5EF4-FFF2-40B4-BE49-F238E27FC236}">
                <a16:creationId xmlns:a16="http://schemas.microsoft.com/office/drawing/2014/main" id="{040EFCAC-5681-482A-88F2-49A9DF81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78" y="4360980"/>
            <a:ext cx="2415300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ki foundationsì ëí ì´ë¯¸ì§ ê²ìê²°ê³¼">
            <a:extLst>
              <a:ext uri="{FF2B5EF4-FFF2-40B4-BE49-F238E27FC236}">
                <a16:creationId xmlns:a16="http://schemas.microsoft.com/office/drawing/2014/main" id="{DA698C26-4235-4286-BD11-DF0A4721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57" y="4117278"/>
            <a:ext cx="1562100" cy="11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 software foundationsì ëí ì´ë¯¸ì§ ê²ìê²°ê³¼">
            <a:extLst>
              <a:ext uri="{FF2B5EF4-FFF2-40B4-BE49-F238E27FC236}">
                <a16:creationId xmlns:a16="http://schemas.microsoft.com/office/drawing/2014/main" id="{321AB95C-BBA2-4FAB-87D3-85F9A1C3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82" y="5405562"/>
            <a:ext cx="2077158" cy="70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1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55D83-17FD-4584-B188-03E01F46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#1 </a:t>
            </a:r>
            <a:r>
              <a:rPr lang="en-US" altLang="ko-KR" sz="1800" dirty="0"/>
              <a:t>(</a:t>
            </a:r>
            <a:r>
              <a:rPr lang="ko-KR" altLang="en-US" sz="1800" dirty="0"/>
              <a:t>명절을 맞이하여</a:t>
            </a:r>
            <a:r>
              <a:rPr lang="en-US" altLang="ko-KR" sz="1800" dirty="0"/>
              <a:t>..)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2539C-0B76-47B9-9488-FDEA70C9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영화보고 후기 쓰기</a:t>
            </a:r>
            <a:endParaRPr lang="en-US" altLang="ko-KR" sz="2000" dirty="0"/>
          </a:p>
          <a:p>
            <a:pPr lvl="1"/>
            <a:r>
              <a:rPr lang="en-US" altLang="ko-KR" sz="1800" dirty="0">
                <a:hlinkClick r:id="rId2"/>
              </a:rPr>
              <a:t>https://youtu.be/4ZHloJVhcRY</a:t>
            </a:r>
            <a:endParaRPr lang="en-US" altLang="ko-KR" sz="1800" dirty="0"/>
          </a:p>
          <a:p>
            <a:pPr lvl="1"/>
            <a:r>
              <a:rPr lang="en-US" altLang="ko-KR" sz="1800" dirty="0"/>
              <a:t>1.25 </a:t>
            </a:r>
            <a:r>
              <a:rPr lang="ko-KR" altLang="en-US" sz="1800" dirty="0"/>
              <a:t>배속으로 보면 </a:t>
            </a:r>
            <a:r>
              <a:rPr lang="en-US" altLang="ko-KR" sz="1800" dirty="0"/>
              <a:t>1</a:t>
            </a:r>
            <a:r>
              <a:rPr lang="ko-KR" altLang="en-US" sz="1800" dirty="0"/>
              <a:t>시간</a:t>
            </a:r>
            <a:endParaRPr lang="en-US" altLang="ko-KR" sz="1800" dirty="0"/>
          </a:p>
          <a:p>
            <a:r>
              <a:rPr lang="en-US" altLang="ko-KR" sz="2000" dirty="0"/>
              <a:t>A4 1</a:t>
            </a:r>
            <a:r>
              <a:rPr lang="ko-KR" altLang="en-US" sz="2000" dirty="0"/>
              <a:t>장 이내</a:t>
            </a:r>
            <a:endParaRPr lang="en-US" altLang="ko-KR" sz="2000" dirty="0"/>
          </a:p>
          <a:p>
            <a:pPr lvl="1"/>
            <a:r>
              <a:rPr lang="ko-KR" altLang="en-US" sz="1800" dirty="0"/>
              <a:t>제목</a:t>
            </a:r>
            <a:r>
              <a:rPr lang="en-US" altLang="ko-KR" sz="1800" dirty="0"/>
              <a:t>, </a:t>
            </a:r>
            <a:r>
              <a:rPr lang="ko-KR" altLang="en-US" sz="1800" dirty="0"/>
              <a:t>학번</a:t>
            </a:r>
            <a:r>
              <a:rPr lang="en-US" altLang="ko-KR" sz="1800" dirty="0"/>
              <a:t>, </a:t>
            </a:r>
            <a:r>
              <a:rPr lang="ko-KR" altLang="en-US" sz="1800" dirty="0"/>
              <a:t>이름 간단히 기재</a:t>
            </a:r>
            <a:endParaRPr lang="en-US" altLang="ko-KR" sz="1800" dirty="0"/>
          </a:p>
          <a:p>
            <a:pPr lvl="1"/>
            <a:r>
              <a:rPr lang="ko-KR" altLang="en-US" sz="1800" dirty="0"/>
              <a:t>워드 기본 서식 그대로 사용</a:t>
            </a:r>
            <a:endParaRPr lang="en-US" altLang="ko-KR" sz="1800" dirty="0"/>
          </a:p>
          <a:p>
            <a:r>
              <a:rPr lang="ko-KR" altLang="en-US" sz="2000" dirty="0"/>
              <a:t>기한</a:t>
            </a:r>
            <a:r>
              <a:rPr lang="en-US" altLang="ko-KR" sz="2000" dirty="0"/>
              <a:t>: 9/15 (</a:t>
            </a:r>
            <a:r>
              <a:rPr lang="ko-KR" altLang="en-US" sz="2000" dirty="0"/>
              <a:t>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23:59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5%p / day</a:t>
            </a:r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주 내 제출해야 함</a:t>
            </a:r>
            <a:endParaRPr lang="en-US" altLang="ko-KR" sz="1800" dirty="0"/>
          </a:p>
          <a:p>
            <a:r>
              <a:rPr lang="ko-KR" altLang="en-US" sz="2000" dirty="0"/>
              <a:t>제출</a:t>
            </a:r>
            <a:r>
              <a:rPr lang="en-US" altLang="ko-KR" sz="2000" dirty="0"/>
              <a:t>: LMS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en-US" altLang="ko-KR" sz="1800" dirty="0"/>
              <a:t> “</a:t>
            </a:r>
            <a:r>
              <a:rPr lang="ko-KR" altLang="en-US" sz="1800" dirty="0"/>
              <a:t>과제 </a:t>
            </a:r>
            <a:r>
              <a:rPr lang="en-US" altLang="ko-KR" sz="1800" dirty="0"/>
              <a:t>1”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DB07E-1E97-443E-8AA0-A95F399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B0DB1-9602-4090-8A2D-5DDCFE4A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13" y="90420"/>
            <a:ext cx="370887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OSS? Why?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9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201DCF-D5C9-4938-994C-6E783D63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50" y="1421296"/>
            <a:ext cx="4894700" cy="54236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75C4A40-135C-4795-A8AB-5D9AF918107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다양한 영역에서 수많은 </a:t>
            </a:r>
            <a:r>
              <a:rPr lang="en-US" altLang="ko-KR" sz="2000" dirty="0"/>
              <a:t>Open Source SW</a:t>
            </a:r>
            <a:r>
              <a:rPr lang="ko-KR" altLang="en-US" sz="2000" dirty="0"/>
              <a:t>가 사용되고 있음</a:t>
            </a:r>
          </a:p>
        </p:txBody>
      </p:sp>
    </p:spTree>
    <p:extLst>
      <p:ext uri="{BB962C8B-B14F-4D97-AF65-F5344CB8AC3E}">
        <p14:creationId xmlns:p14="http://schemas.microsoft.com/office/powerpoint/2010/main" val="258662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FE297-8CB3-4A46-BAD1-863C84A8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0D612-6060-4601-915E-7D4DFFF6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70A1F8F-E954-4281-AC25-E0AB071B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29361"/>
            <a:ext cx="8353425" cy="392791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E38A76D-55F8-427B-BE90-7AD38AC36383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로고들 나와있는 그림들이 너무 많아서 고르기도 어렵다</a:t>
            </a:r>
            <a:r>
              <a:rPr lang="en-US" altLang="ko-KR" sz="2000" dirty="0"/>
              <a:t>…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313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274F3-C059-445D-888E-296E2724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OSS? Why?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548C-F72F-4578-9304-43B69800A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64</a:t>
            </a:r>
            <a:r>
              <a:rPr lang="ko-KR" altLang="en-US" sz="2000" dirty="0"/>
              <a:t>개 국가의 </a:t>
            </a:r>
            <a:r>
              <a:rPr lang="en-US" altLang="ko-KR" dirty="0">
                <a:solidFill>
                  <a:srgbClr val="FF0000"/>
                </a:solidFill>
              </a:rPr>
              <a:t>1313</a:t>
            </a:r>
            <a:r>
              <a:rPr lang="ko-KR" altLang="en-US" sz="2000" dirty="0"/>
              <a:t>개 기업 대상 조사 </a:t>
            </a:r>
            <a:r>
              <a:rPr lang="en-US" altLang="ko-KR" sz="2000" dirty="0"/>
              <a:t>(2015~2016)</a:t>
            </a:r>
          </a:p>
          <a:p>
            <a:r>
              <a:rPr lang="en-US" altLang="ko-KR" sz="36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en-US" altLang="ko-KR" sz="1600" dirty="0"/>
              <a:t> </a:t>
            </a:r>
            <a:r>
              <a:rPr lang="ko-KR" altLang="en-US" sz="2000" dirty="0"/>
              <a:t>기업이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 </a:t>
            </a:r>
            <a:r>
              <a:rPr lang="en-US" altLang="ko-KR" sz="2000" dirty="0"/>
              <a:t>(</a:t>
            </a:r>
            <a:r>
              <a:rPr lang="en-US" altLang="ko-KR" sz="1800" dirty="0"/>
              <a:t>increased from 60% @2015)</a:t>
            </a:r>
            <a:endParaRPr lang="ko-KR" altLang="en-US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ko-KR" altLang="en-US" sz="1800" dirty="0"/>
              <a:t>어플리케이션 개발 과정을 빠르게 하는데 활용</a:t>
            </a:r>
            <a:endParaRPr lang="en-US" altLang="ko-KR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55%</a:t>
            </a:r>
            <a:r>
              <a:rPr lang="en-US" altLang="ko-KR" dirty="0"/>
              <a:t> </a:t>
            </a:r>
            <a:r>
              <a:rPr lang="ko-KR" altLang="en-US" sz="1800" dirty="0"/>
              <a:t>서비스 제공 인프라를 구축하는데 활용</a:t>
            </a:r>
            <a:endParaRPr lang="en-US" altLang="ko-KR" sz="18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67%</a:t>
            </a:r>
            <a:r>
              <a:rPr lang="en-US" altLang="ko-KR" dirty="0"/>
              <a:t> </a:t>
            </a:r>
            <a:r>
              <a:rPr lang="ko-KR" altLang="en-US" sz="2000" dirty="0"/>
              <a:t>개발자들에게 </a:t>
            </a:r>
            <a:r>
              <a:rPr lang="en-US" altLang="ko-KR" sz="2000" dirty="0"/>
              <a:t>OSS </a:t>
            </a:r>
            <a:r>
              <a:rPr lang="ko-KR" altLang="en-US" sz="2000" dirty="0"/>
              <a:t>사용 및 참여를 권장함</a:t>
            </a:r>
            <a:endParaRPr lang="en-US" altLang="ko-KR" sz="20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59%</a:t>
            </a:r>
            <a:r>
              <a:rPr lang="en-US" altLang="ko-KR" dirty="0"/>
              <a:t> </a:t>
            </a:r>
            <a:r>
              <a:rPr lang="ko-KR" altLang="en-US" sz="2000" dirty="0"/>
              <a:t>최첨단 기술 경쟁력을 갖기 위해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6E8A2-89DA-4A63-BDBF-18450EDE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1916D0-E436-419E-822D-F4B468A93A5F}"/>
              </a:ext>
            </a:extLst>
          </p:cNvPr>
          <p:cNvSpPr/>
          <p:nvPr/>
        </p:nvSpPr>
        <p:spPr>
          <a:xfrm>
            <a:off x="395536" y="591676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* Future of Open Source Survey Results, North Bridge + Black Duck, 2016</a:t>
            </a:r>
            <a:endParaRPr lang="en-US" altLang="ko-KR" sz="1100" dirty="0">
              <a:hlinkClick r:id="rId2"/>
            </a:endParaRPr>
          </a:p>
          <a:p>
            <a:r>
              <a:rPr lang="en-US" altLang="ko-KR" sz="1100" dirty="0">
                <a:hlinkClick r:id="rId2"/>
              </a:rPr>
              <a:t>https://www.slideshare.net/blackducksoftware/2016-future-of-open-source-survey-results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542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547A-DE3D-431E-AF8E-DB6D407B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5D566-C83B-41F0-B410-8340922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8C342D-B6ED-439E-98E0-FB085D3B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5842"/>
            <a:ext cx="9144000" cy="68503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226AFF-7802-4B12-9FF0-99CA4630B798}"/>
              </a:ext>
            </a:extLst>
          </p:cNvPr>
          <p:cNvSpPr/>
          <p:nvPr/>
        </p:nvSpPr>
        <p:spPr>
          <a:xfrm>
            <a:off x="725556" y="4809412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8ECA20-2A37-4FE8-9646-3EE9D7C72C51}"/>
              </a:ext>
            </a:extLst>
          </p:cNvPr>
          <p:cNvSpPr/>
          <p:nvPr/>
        </p:nvSpPr>
        <p:spPr>
          <a:xfrm>
            <a:off x="3392556" y="3908264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0CCEA-7871-47DE-9E0C-A47CF2E845C5}"/>
              </a:ext>
            </a:extLst>
          </p:cNvPr>
          <p:cNvSpPr/>
          <p:nvPr/>
        </p:nvSpPr>
        <p:spPr>
          <a:xfrm>
            <a:off x="486044" y="5517638"/>
            <a:ext cx="453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Total Cost of Ownership: </a:t>
            </a:r>
            <a:r>
              <a:rPr lang="ko-KR" altLang="en-US" dirty="0">
                <a:solidFill>
                  <a:srgbClr val="FF0000"/>
                </a:solidFill>
              </a:rPr>
              <a:t>초기 투자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유지비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0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54E7-BC9B-4589-BA4E-59DD6C9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F12D08-050F-46F4-94A4-53B3E87A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0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AF306-D84F-4F5C-BDC6-0B594346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7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</TotalTime>
  <Words>1556</Words>
  <Application>Microsoft Office PowerPoint</Application>
  <PresentationFormat>화면 슬라이드 쇼(4:3)</PresentationFormat>
  <Paragraphs>280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Helvetica Neue</vt:lpstr>
      <vt:lpstr>맑은 고딕</vt:lpstr>
      <vt:lpstr>Arial</vt:lpstr>
      <vt:lpstr>Calibri</vt:lpstr>
      <vt:lpstr>Calibri Light</vt:lpstr>
      <vt:lpstr>Office 테마</vt:lpstr>
      <vt:lpstr>2. Open Source SW: Why and What</vt:lpstr>
      <vt:lpstr>강의 일정</vt:lpstr>
      <vt:lpstr>Agenda</vt:lpstr>
      <vt:lpstr>OSS? Why?</vt:lpstr>
      <vt:lpstr>OSS? Why?</vt:lpstr>
      <vt:lpstr>OSS? Why?</vt:lpstr>
      <vt:lpstr>OSS? Why?</vt:lpstr>
      <vt:lpstr>PowerPoint 프레젠테이션</vt:lpstr>
      <vt:lpstr>PowerPoint 프레젠테이션</vt:lpstr>
      <vt:lpstr> Case study: Netflix OSS</vt:lpstr>
      <vt:lpstr> Case study: Netflix가 OSS를 활용하는 이유</vt:lpstr>
      <vt:lpstr>Case study: Naver and Kakao</vt:lpstr>
      <vt:lpstr>Case study: Naver and Kakao</vt:lpstr>
      <vt:lpstr>그래서 결국 왜?</vt:lpstr>
      <vt:lpstr>그래서 결국 왜?</vt:lpstr>
      <vt:lpstr>“혁신의 속도를 따라잡자!”</vt:lpstr>
      <vt:lpstr>현실은…</vt:lpstr>
      <vt:lpstr>PowerPoint 프레젠테이션</vt:lpstr>
      <vt:lpstr>(fun)</vt:lpstr>
      <vt:lpstr>The Open Source Definition</vt:lpstr>
      <vt:lpstr>PowerPoint 프레젠테이션</vt:lpstr>
      <vt:lpstr>OSI 인증 예</vt:lpstr>
      <vt:lpstr>The Open Source Definition (v1.9)</vt:lpstr>
      <vt:lpstr>The Open Source Definition (v1.9)</vt:lpstr>
      <vt:lpstr>OSD 1~4: SW 의 빠른 발전을 위한 규칙들</vt:lpstr>
      <vt:lpstr>OSD 5,6: 차별 금지, 7. 간접적 제한 금지</vt:lpstr>
      <vt:lpstr>OSD 8,9,10: 차별 금지</vt:lpstr>
      <vt:lpstr>상용 소프트웨어와 오픈소스의 비교</vt:lpstr>
      <vt:lpstr>Open Source SW Foundations</vt:lpstr>
      <vt:lpstr>주요 OSS Foundations</vt:lpstr>
      <vt:lpstr>주요 OSS Foundations</vt:lpstr>
      <vt:lpstr>개인 과제 #1 (명절을 맞이하여..)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Hyunchan Park</cp:lastModifiedBy>
  <cp:revision>834</cp:revision>
  <dcterms:created xsi:type="dcterms:W3CDTF">2016-08-29T08:45:01Z</dcterms:created>
  <dcterms:modified xsi:type="dcterms:W3CDTF">2019-09-05T13:18:48Z</dcterms:modified>
</cp:coreProperties>
</file>